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235c86ef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235c86ef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235c86ef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235c86ef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235c86ef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235c86ef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inspired from games like overwatch and destiny</a:t>
            </a:r>
            <a:br>
              <a:rPr lang="en"/>
            </a:br>
            <a:r>
              <a:rPr lang="en"/>
              <a:t>Haptics mapping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235c86ef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235c86ef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inspired from games like overwatch and destiny</a:t>
            </a:r>
            <a:br>
              <a:rPr lang="en"/>
            </a:br>
            <a:r>
              <a:rPr lang="en"/>
              <a:t>Haptics mapping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35c86ef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235c86ef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inspired from games like overwatch and destiny</a:t>
            </a:r>
            <a:br>
              <a:rPr lang="en"/>
            </a:br>
            <a:r>
              <a:rPr lang="en"/>
              <a:t>Haptics mapping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235c86ef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7235c86ef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inspired from games like overwatch and destiny</a:t>
            </a:r>
            <a:br>
              <a:rPr lang="en"/>
            </a:br>
            <a:r>
              <a:rPr lang="en"/>
              <a:t>Haptics mapping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221a2ec3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221a2ec3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221a2ec3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221a2ec3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235c86e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235c86e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235c86e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235c86e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235c86e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235c86e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235c86e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235c86e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235c86e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235c86e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466475" y="1490400"/>
            <a:ext cx="62553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Megathon-22</a:t>
            </a:r>
            <a:endParaRPr sz="6300"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66475" y="2722400"/>
            <a:ext cx="62553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int_elligence=0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0" y="1049025"/>
            <a:ext cx="6281252" cy="40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Selective Audio Equalisation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397250" y="1800175"/>
            <a:ext cx="83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AI based audio segmentation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401" y="4192678"/>
            <a:ext cx="6523725" cy="691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56200" y="74450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Steering Haptics</a:t>
            </a:r>
            <a:endParaRPr b="0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Steering Haptics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444375" y="1757025"/>
            <a:ext cx="8356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actuators placed all around the steering wheel can provide a comforting feedback from car surroundings.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allows us to map the data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coming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from the quad microphone array to parse location data of important events and map it onto the steering wheel with custom vibration patterns.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mapping of audio cues onto haptics on steering allows deaf and auditory compromised people to operate vehicles normally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190250" y="60385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Steering Haptics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9875" y="994125"/>
            <a:ext cx="8064250" cy="45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4833050" y="1735450"/>
            <a:ext cx="835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Central Actuator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Individual Actuators 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2889850" y="2383050"/>
            <a:ext cx="2102700" cy="830300"/>
          </a:xfrm>
          <a:custGeom>
            <a:rect b="b" l="l" r="r" t="t"/>
            <a:pathLst>
              <a:path extrusionOk="0" h="33212" w="84108">
                <a:moveTo>
                  <a:pt x="0" y="33212"/>
                </a:moveTo>
                <a:cubicBezTo>
                  <a:pt x="3379" y="28683"/>
                  <a:pt x="6254" y="11573"/>
                  <a:pt x="20272" y="6038"/>
                </a:cubicBezTo>
                <a:cubicBezTo>
                  <a:pt x="34290" y="503"/>
                  <a:pt x="73469" y="1006"/>
                  <a:pt x="84108" y="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153" name="Google Shape;153;p25"/>
          <p:cNvSpPr/>
          <p:nvPr/>
        </p:nvSpPr>
        <p:spPr>
          <a:xfrm>
            <a:off x="4291650" y="2776616"/>
            <a:ext cx="733225" cy="372025"/>
          </a:xfrm>
          <a:custGeom>
            <a:rect b="b" l="l" r="r" t="t"/>
            <a:pathLst>
              <a:path extrusionOk="0" h="14881" w="29329">
                <a:moveTo>
                  <a:pt x="0" y="14881"/>
                </a:moveTo>
                <a:cubicBezTo>
                  <a:pt x="1653" y="12581"/>
                  <a:pt x="5032" y="3379"/>
                  <a:pt x="9920" y="1078"/>
                </a:cubicBezTo>
                <a:cubicBezTo>
                  <a:pt x="14808" y="-1222"/>
                  <a:pt x="26094" y="1078"/>
                  <a:pt x="29329" y="1078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56200" y="336175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Steering Haptics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51" y="1467775"/>
            <a:ext cx="6381250" cy="3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4054425" y="981250"/>
            <a:ext cx="3569175" cy="1800775"/>
          </a:xfrm>
          <a:custGeom>
            <a:rect b="b" l="l" r="r" t="t"/>
            <a:pathLst>
              <a:path extrusionOk="0" h="72031" w="142767">
                <a:moveTo>
                  <a:pt x="142767" y="0"/>
                </a:moveTo>
                <a:cubicBezTo>
                  <a:pt x="125658" y="5751"/>
                  <a:pt x="63907" y="22501"/>
                  <a:pt x="40112" y="34506"/>
                </a:cubicBezTo>
                <a:cubicBezTo>
                  <a:pt x="16318" y="46511"/>
                  <a:pt x="6685" y="65777"/>
                  <a:pt x="0" y="72031"/>
                </a:cubicBezTo>
              </a:path>
            </a:pathLst>
          </a:cu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161" name="Google Shape;161;p26"/>
          <p:cNvSpPr/>
          <p:nvPr/>
        </p:nvSpPr>
        <p:spPr>
          <a:xfrm>
            <a:off x="1089075" y="3666225"/>
            <a:ext cx="2188975" cy="992050"/>
          </a:xfrm>
          <a:custGeom>
            <a:rect b="b" l="l" r="r" t="t"/>
            <a:pathLst>
              <a:path extrusionOk="0" h="39682" w="87559">
                <a:moveTo>
                  <a:pt x="0" y="39682"/>
                </a:moveTo>
                <a:cubicBezTo>
                  <a:pt x="10424" y="36160"/>
                  <a:pt x="47949" y="25161"/>
                  <a:pt x="62542" y="18547"/>
                </a:cubicBezTo>
                <a:cubicBezTo>
                  <a:pt x="77135" y="11933"/>
                  <a:pt x="83390" y="3091"/>
                  <a:pt x="87559" y="0"/>
                </a:cubicBezTo>
              </a:path>
            </a:pathLst>
          </a:cu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oval"/>
            <a:tailEnd len="med" w="med" type="triangl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Steering Haptics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00" y="1726600"/>
            <a:ext cx="3179700" cy="3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50" y="1435450"/>
            <a:ext cx="5101075" cy="35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4572000" y="4444600"/>
            <a:ext cx="83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Inspired from game controllers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56200" y="74450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Problem Statement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EA9999"/>
                </a:solidFill>
                <a:latin typeface="Merriweather"/>
                <a:ea typeface="Merriweather"/>
                <a:cs typeface="Merriweather"/>
                <a:sym typeface="Merriweather"/>
              </a:rPr>
              <a:t>Enhancing the travel experience for Passengers</a:t>
            </a:r>
            <a:endParaRPr b="0">
              <a:solidFill>
                <a:srgbClr val="EA999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Challenges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44375" y="1757025"/>
            <a:ext cx="8356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Honking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unnecessarily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when not needed which cases discomfort.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Loud music sometimes drowns the sound of Sirens from Emergency Vehicles.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Audio impaired or people hard of hearing unable to drive without assistance.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People with compromised backbone on a bumpy road can be pain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Proposed Solutions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44375" y="1757025"/>
            <a:ext cx="8356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Selective ambient audio preference ( Horns , Sirens ) or Auditory Replacement using LTI Convolvers/AI Based.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Active Suspension system which can smoothen the bumpy roads.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Steering Haptics to provide directional feedback and subtle feedback from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oncoming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traffic. 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and Haptic based cues for surrounding sounds.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56200" y="74450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Selective Audio Equalisation</a:t>
            </a:r>
            <a:endParaRPr b="0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Selective Audio Equalisation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444375" y="1757025"/>
            <a:ext cx="8356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Assuming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a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60 dB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sound-proof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vehicle, A Quad microphone array can be used to reproduce external ambient sounds inside the car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Since the audio is passing through audio systems, conventional filters can be used to isolate Engine hum.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Additional AI based filters can be used to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selectively filter/suppress Honking .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56200" y="127825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Selective Audio Equalisation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5" y="1672675"/>
            <a:ext cx="4308758" cy="32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999" y="3375075"/>
            <a:ext cx="3064802" cy="1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5172000" y="2497875"/>
            <a:ext cx="512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Engine Hum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Emergency Sirens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703725" y="2748950"/>
            <a:ext cx="3342725" cy="1563550"/>
          </a:xfrm>
          <a:custGeom>
            <a:rect b="b" l="l" r="r" t="t"/>
            <a:pathLst>
              <a:path extrusionOk="0" h="62542" w="133709">
                <a:moveTo>
                  <a:pt x="0" y="62542"/>
                </a:moveTo>
                <a:cubicBezTo>
                  <a:pt x="4888" y="53340"/>
                  <a:pt x="7044" y="17756"/>
                  <a:pt x="29329" y="7332"/>
                </a:cubicBezTo>
                <a:cubicBezTo>
                  <a:pt x="51614" y="-3092"/>
                  <a:pt x="116312" y="1222"/>
                  <a:pt x="133709" y="0"/>
                </a:cubicBezTo>
              </a:path>
            </a:pathLst>
          </a:cu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111" name="Google Shape;111;p19"/>
          <p:cNvSpPr/>
          <p:nvPr/>
        </p:nvSpPr>
        <p:spPr>
          <a:xfrm>
            <a:off x="4302425" y="3148646"/>
            <a:ext cx="808725" cy="690100"/>
          </a:xfrm>
          <a:custGeom>
            <a:rect b="b" l="l" r="r" t="t"/>
            <a:pathLst>
              <a:path extrusionOk="0" h="27604" w="32349">
                <a:moveTo>
                  <a:pt x="0" y="27604"/>
                </a:moveTo>
                <a:cubicBezTo>
                  <a:pt x="2947" y="23578"/>
                  <a:pt x="12293" y="8051"/>
                  <a:pt x="17684" y="3450"/>
                </a:cubicBezTo>
                <a:cubicBezTo>
                  <a:pt x="23076" y="-1151"/>
                  <a:pt x="29905" y="575"/>
                  <a:pt x="32349" y="0"/>
                </a:cubicBezTo>
              </a:path>
            </a:pathLst>
          </a:cu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56200" y="744500"/>
            <a:ext cx="8631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highlight>
                  <a:srgbClr val="EA9999"/>
                </a:highlight>
                <a:latin typeface="Merriweather"/>
                <a:ea typeface="Merriweather"/>
                <a:cs typeface="Merriweather"/>
                <a:sym typeface="Merriweather"/>
              </a:rPr>
              <a:t>Selective Audio Equalisation</a:t>
            </a:r>
            <a:endParaRPr b="0">
              <a:solidFill>
                <a:schemeClr val="dk1"/>
              </a:solidFill>
              <a:highlight>
                <a:srgbClr val="EA99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999" y="3375075"/>
            <a:ext cx="3064802" cy="15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00" y="1640300"/>
            <a:ext cx="4141058" cy="35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397250" y="1800175"/>
            <a:ext cx="83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➔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Basic 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FIR</a:t>
            </a: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based Audio filtering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A3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11979"/>
          <a:stretch/>
        </p:blipFill>
        <p:spPr>
          <a:xfrm>
            <a:off x="464950" y="816900"/>
            <a:ext cx="8396348" cy="42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512475" y="78000"/>
            <a:ext cx="656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A9999"/>
                </a:solidFill>
                <a:latin typeface="Merriweather"/>
                <a:ea typeface="Merriweather"/>
                <a:cs typeface="Merriweather"/>
                <a:sym typeface="Merriweather"/>
              </a:rPr>
              <a:t>Filter Responses</a:t>
            </a:r>
            <a:endParaRPr sz="3600">
              <a:solidFill>
                <a:srgbClr val="EA999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